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63" r:id="rId8"/>
    <p:sldId id="265" r:id="rId9"/>
    <p:sldId id="259" r:id="rId10"/>
    <p:sldId id="266" r:id="rId11"/>
    <p:sldId id="260" r:id="rId12"/>
    <p:sldId id="267" r:id="rId13"/>
    <p:sldId id="269" r:id="rId14"/>
    <p:sldId id="270" r:id="rId15"/>
    <p:sldId id="268" r:id="rId16"/>
    <p:sldId id="271" r:id="rId17"/>
    <p:sldId id="273" r:id="rId18"/>
    <p:sldId id="272" r:id="rId19"/>
    <p:sldId id="274" r:id="rId20"/>
    <p:sldId id="276" r:id="rId21"/>
    <p:sldId id="275" r:id="rId22"/>
  </p:sldIdLst>
  <p:sldSz cx="12192000" cy="6858000"/>
  <p:notesSz cx="6889750" cy="9607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6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7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1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8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9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5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8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66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3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3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3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0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3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9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1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0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1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317A-F193-4611-8EE1-D9CA71A2E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024" y="2312894"/>
            <a:ext cx="8810882" cy="1465730"/>
          </a:xfrm>
        </p:spPr>
        <p:txBody>
          <a:bodyPr>
            <a:normAutofit fontScale="90000"/>
          </a:bodyPr>
          <a:lstStyle/>
          <a:p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TAKLIMAT SEMAKAN LAPORAN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iSPEKS</a:t>
            </a:r>
            <a:endParaRPr lang="en-MY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281AD7-77FC-45AD-9D1D-A984E8378D7A}"/>
              </a:ext>
            </a:extLst>
          </p:cNvPr>
          <p:cNvSpPr txBox="1">
            <a:spLocks/>
          </p:cNvSpPr>
          <p:nvPr/>
        </p:nvSpPr>
        <p:spPr>
          <a:xfrm>
            <a:off x="3381118" y="5450540"/>
            <a:ext cx="8810882" cy="146573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Bendahari</a:t>
            </a:r>
            <a:r>
              <a:rPr lang="en-MY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Negeri Kedah</a:t>
            </a:r>
          </a:p>
          <a:p>
            <a:r>
              <a:rPr lang="en-MY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 Jun 2018</a:t>
            </a:r>
          </a:p>
          <a:p>
            <a:r>
              <a:rPr lang="en-MY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Bilik</a:t>
            </a:r>
            <a:r>
              <a:rPr lang="en-MY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Gerakan</a:t>
            </a:r>
            <a:r>
              <a:rPr lang="en-MY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Negeri, Tingkat 6, Blok E, Wisma </a:t>
            </a:r>
            <a:r>
              <a:rPr lang="en-MY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Darul</a:t>
            </a:r>
            <a:r>
              <a:rPr lang="en-MY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Aman</a:t>
            </a:r>
          </a:p>
        </p:txBody>
      </p:sp>
    </p:spTree>
    <p:extLst>
      <p:ext uri="{BB962C8B-B14F-4D97-AF65-F5344CB8AC3E}">
        <p14:creationId xmlns:p14="http://schemas.microsoft.com/office/powerpoint/2010/main" val="299959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A12B2E-CBF2-4810-A157-ECC41C2A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52484"/>
            <a:ext cx="10972800" cy="38055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60CC4-A45D-444E-902C-2B13FE5F6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8910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780C40-5C93-4F59-B42F-0A6E3F393465}"/>
              </a:ext>
            </a:extLst>
          </p:cNvPr>
          <p:cNvSpPr/>
          <p:nvPr/>
        </p:nvSpPr>
        <p:spPr>
          <a:xfrm>
            <a:off x="609600" y="5163671"/>
            <a:ext cx="10972800" cy="56477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6360B3-9407-4AF3-94D9-DDD2659A47B9}"/>
              </a:ext>
            </a:extLst>
          </p:cNvPr>
          <p:cNvSpPr/>
          <p:nvPr/>
        </p:nvSpPr>
        <p:spPr>
          <a:xfrm>
            <a:off x="10636624" y="6347012"/>
            <a:ext cx="945776" cy="5109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880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2706-3AB0-4F43-8FEE-62E2249B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287" y="107576"/>
            <a:ext cx="10018713" cy="1752599"/>
          </a:xfrm>
        </p:spPr>
        <p:txBody>
          <a:bodyPr/>
          <a:lstStyle/>
          <a:p>
            <a:r>
              <a:rPr lang="en-MY" dirty="0"/>
              <a:t>AMANAH AWAM, AMANAH KERAJAAN &amp; DEPOSIT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78FF64-6560-42B3-8406-A16579D7F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35612"/>
              </p:ext>
            </p:extLst>
          </p:nvPr>
        </p:nvGraphicFramePr>
        <p:xfrm>
          <a:off x="1600200" y="1949824"/>
          <a:ext cx="9781800" cy="24432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5450">
                  <a:extLst>
                    <a:ext uri="{9D8B030D-6E8A-4147-A177-3AD203B41FA5}">
                      <a16:colId xmlns:a16="http://schemas.microsoft.com/office/drawing/2014/main" val="2185401026"/>
                    </a:ext>
                  </a:extLst>
                </a:gridCol>
                <a:gridCol w="2445450">
                  <a:extLst>
                    <a:ext uri="{9D8B030D-6E8A-4147-A177-3AD203B41FA5}">
                      <a16:colId xmlns:a16="http://schemas.microsoft.com/office/drawing/2014/main" val="133540761"/>
                    </a:ext>
                  </a:extLst>
                </a:gridCol>
                <a:gridCol w="2445450">
                  <a:extLst>
                    <a:ext uri="{9D8B030D-6E8A-4147-A177-3AD203B41FA5}">
                      <a16:colId xmlns:a16="http://schemas.microsoft.com/office/drawing/2014/main" val="2515400681"/>
                    </a:ext>
                  </a:extLst>
                </a:gridCol>
                <a:gridCol w="2445450">
                  <a:extLst>
                    <a:ext uri="{9D8B030D-6E8A-4147-A177-3AD203B41FA5}">
                      <a16:colId xmlns:a16="http://schemas.microsoft.com/office/drawing/2014/main" val="1057604772"/>
                    </a:ext>
                  </a:extLst>
                </a:gridCol>
              </a:tblGrid>
              <a:tr h="495352">
                <a:tc rowSpan="2">
                  <a:txBody>
                    <a:bodyPr/>
                    <a:lstStyle/>
                    <a:p>
                      <a:pPr algn="ctr"/>
                      <a:r>
                        <a:rPr lang="en-MY" dirty="0"/>
                        <a:t>JENIS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dirty="0"/>
                        <a:t>VOT DANA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MY" dirty="0"/>
                        <a:t>KOD AKAUN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25438"/>
                  </a:ext>
                </a:extLst>
              </a:tr>
              <a:tr h="502232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TERIMAAN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BAYARAN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900407"/>
                  </a:ext>
                </a:extLst>
              </a:tr>
              <a:tr h="441251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AMANAH AWAM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Lxxx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Hxxxxxxx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Bxxxxxxx</a:t>
                      </a:r>
                      <a:endParaRPr lang="en-M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092495"/>
                  </a:ext>
                </a:extLst>
              </a:tr>
              <a:tr h="502232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AMANAH KERAJAAN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Exxx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Hxxxxxxx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Bxxxxxxx</a:t>
                      </a:r>
                      <a:endParaRPr lang="en-M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592301"/>
                  </a:ext>
                </a:extLst>
              </a:tr>
              <a:tr h="502232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DEPOSIT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G003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Lxxxxxxxx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Lxxxxxxx</a:t>
                      </a:r>
                      <a:endParaRPr lang="en-M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080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61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F06D-0E94-44C6-91CE-913714E3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826" y="2552700"/>
            <a:ext cx="10018713" cy="1752599"/>
          </a:xfrm>
        </p:spPr>
        <p:txBody>
          <a:bodyPr/>
          <a:lstStyle/>
          <a:p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BUKU TUNAI TERIMAAN</a:t>
            </a:r>
          </a:p>
        </p:txBody>
      </p:sp>
    </p:spTree>
    <p:extLst>
      <p:ext uri="{BB962C8B-B14F-4D97-AF65-F5344CB8AC3E}">
        <p14:creationId xmlns:p14="http://schemas.microsoft.com/office/powerpoint/2010/main" val="139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5A66-797E-480C-8748-076BB798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D74D9-73C7-4770-AE5B-3C4A47C16F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238D5-5150-4623-93FF-FFB3C148B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9" y="395287"/>
            <a:ext cx="108299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8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025C37-321F-4E47-AEF8-2E982E4E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8" y="0"/>
            <a:ext cx="10855303" cy="2926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A56A1-4C52-46EE-B6DB-5B0165F5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8" y="3052483"/>
            <a:ext cx="10855303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1D20DE-901E-4373-ABB2-6696B48F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0" y="451820"/>
            <a:ext cx="10951285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DB7FB8-3967-4018-A9BA-1ADE9FAFF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8" y="2880352"/>
            <a:ext cx="10610849" cy="3283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F531B-1B28-4CA4-880E-9ECC6B20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7" y="177621"/>
            <a:ext cx="10610850" cy="2468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09138-BB89-467E-8750-37AF0F97AB7D}"/>
              </a:ext>
            </a:extLst>
          </p:cNvPr>
          <p:cNvSpPr txBox="1"/>
          <p:nvPr/>
        </p:nvSpPr>
        <p:spPr>
          <a:xfrm>
            <a:off x="45433" y="6311047"/>
            <a:ext cx="121011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MY" dirty="0" err="1"/>
              <a:t>Laporan</a:t>
            </a:r>
            <a:r>
              <a:rPr lang="en-MY" dirty="0"/>
              <a:t> </a:t>
            </a:r>
            <a:r>
              <a:rPr lang="en-MY" dirty="0" err="1"/>
              <a:t>Terimaan</a:t>
            </a:r>
            <a:r>
              <a:rPr lang="en-MY" dirty="0"/>
              <a:t> </a:t>
            </a:r>
            <a:r>
              <a:rPr lang="en-MY" dirty="0" err="1"/>
              <a:t>Harian</a:t>
            </a:r>
            <a:r>
              <a:rPr lang="en-MY" dirty="0"/>
              <a:t> </a:t>
            </a:r>
            <a:r>
              <a:rPr lang="en-MY" dirty="0" err="1"/>
              <a:t>mestilah</a:t>
            </a:r>
            <a:r>
              <a:rPr lang="en-MY" dirty="0"/>
              <a:t> SAMA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Laporan</a:t>
            </a:r>
            <a:r>
              <a:rPr lang="en-MY" dirty="0"/>
              <a:t> </a:t>
            </a:r>
            <a:r>
              <a:rPr lang="en-MY" dirty="0" err="1"/>
              <a:t>Buku</a:t>
            </a:r>
            <a:r>
              <a:rPr lang="en-MY" dirty="0"/>
              <a:t> </a:t>
            </a:r>
            <a:r>
              <a:rPr lang="en-MY" dirty="0" err="1"/>
              <a:t>Tunai</a:t>
            </a:r>
            <a:r>
              <a:rPr lang="en-MY" dirty="0"/>
              <a:t> </a:t>
            </a:r>
            <a:r>
              <a:rPr lang="en-MY" dirty="0" err="1"/>
              <a:t>Cerakinan</a:t>
            </a:r>
            <a:r>
              <a:rPr lang="en-MY" dirty="0"/>
              <a:t> pada </a:t>
            </a:r>
            <a:r>
              <a:rPr lang="en-MY" dirty="0" err="1"/>
              <a:t>penghujung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hari</a:t>
            </a:r>
            <a:r>
              <a:rPr lang="en-MY" dirty="0"/>
              <a:t> &amp;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bulan</a:t>
            </a:r>
            <a:r>
              <a:rPr lang="en-MY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9834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F93EF5-D9E3-4814-AD04-1730E70E84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0198" y="1439451"/>
            <a:ext cx="4693919" cy="4649377"/>
          </a:xfrm>
        </p:spPr>
        <p:txBody>
          <a:bodyPr>
            <a:normAutofit fontScale="85000" lnSpcReduction="20000"/>
          </a:bodyPr>
          <a:lstStyle/>
          <a:p>
            <a:r>
              <a:rPr lang="en-MY" dirty="0" err="1"/>
              <a:t>Jabatan</a:t>
            </a:r>
            <a:r>
              <a:rPr lang="en-MY" dirty="0"/>
              <a:t> / PTJ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mengesahkan</a:t>
            </a:r>
            <a:r>
              <a:rPr lang="en-MY" dirty="0"/>
              <a:t> </a:t>
            </a:r>
            <a:r>
              <a:rPr lang="en-MY" dirty="0" err="1"/>
              <a:t>Laporan</a:t>
            </a:r>
            <a:r>
              <a:rPr lang="en-MY" dirty="0"/>
              <a:t> </a:t>
            </a:r>
            <a:r>
              <a:rPr lang="en-MY" dirty="0" err="1"/>
              <a:t>Harian</a:t>
            </a:r>
            <a:r>
              <a:rPr lang="en-MY" dirty="0"/>
              <a:t> dan </a:t>
            </a:r>
            <a:r>
              <a:rPr lang="en-MY" dirty="0" err="1"/>
              <a:t>Bulanan</a:t>
            </a:r>
            <a:r>
              <a:rPr lang="en-MY" dirty="0"/>
              <a:t> </a:t>
            </a:r>
            <a:r>
              <a:rPr lang="en-MY" dirty="0" err="1"/>
              <a:t>Buku</a:t>
            </a:r>
            <a:r>
              <a:rPr lang="en-MY" dirty="0"/>
              <a:t> </a:t>
            </a:r>
            <a:r>
              <a:rPr lang="en-MY" dirty="0" err="1"/>
              <a:t>Vot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Laporan</a:t>
            </a:r>
            <a:r>
              <a:rPr lang="en-MY" dirty="0"/>
              <a:t> </a:t>
            </a:r>
            <a:r>
              <a:rPr lang="en-MY" dirty="0" err="1"/>
              <a:t>Harian</a:t>
            </a:r>
            <a:r>
              <a:rPr lang="en-MY" dirty="0"/>
              <a:t> dan </a:t>
            </a:r>
            <a:r>
              <a:rPr lang="en-MY" dirty="0" err="1"/>
              <a:t>Bulanan</a:t>
            </a:r>
            <a:r>
              <a:rPr lang="en-MY" dirty="0"/>
              <a:t> </a:t>
            </a:r>
            <a:r>
              <a:rPr lang="en-MY" dirty="0" err="1"/>
              <a:t>Buku</a:t>
            </a:r>
            <a:r>
              <a:rPr lang="en-MY" dirty="0"/>
              <a:t> </a:t>
            </a:r>
            <a:r>
              <a:rPr lang="en-MY" dirty="0" err="1"/>
              <a:t>Amanah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disemak</a:t>
            </a:r>
            <a:r>
              <a:rPr lang="en-MY" dirty="0"/>
              <a:t> dan </a:t>
            </a:r>
            <a:r>
              <a:rPr lang="en-MY" dirty="0" err="1"/>
              <a:t>disahkan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bulan</a:t>
            </a:r>
            <a:r>
              <a:rPr lang="en-MY" dirty="0"/>
              <a:t>.</a:t>
            </a:r>
          </a:p>
          <a:p>
            <a:pPr marL="0" indent="0">
              <a:buNone/>
            </a:pPr>
            <a:endParaRPr lang="en-MY" dirty="0"/>
          </a:p>
          <a:p>
            <a:r>
              <a:rPr lang="en-MY" dirty="0" err="1"/>
              <a:t>Sijil</a:t>
            </a:r>
            <a:r>
              <a:rPr lang="en-MY" dirty="0"/>
              <a:t> </a:t>
            </a:r>
            <a:r>
              <a:rPr lang="en-MY" dirty="0" err="1"/>
              <a:t>Pengesahan</a:t>
            </a:r>
            <a:r>
              <a:rPr lang="en-MY" dirty="0"/>
              <a:t> </a:t>
            </a:r>
            <a:r>
              <a:rPr lang="en-MY" dirty="0" err="1"/>
              <a:t>Penyesuaian</a:t>
            </a:r>
            <a:r>
              <a:rPr lang="en-MY" dirty="0"/>
              <a:t>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dihantar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Unit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selewat-lewatnya</a:t>
            </a:r>
            <a:r>
              <a:rPr lang="en-MY" dirty="0"/>
              <a:t> 7 </a:t>
            </a:r>
            <a:r>
              <a:rPr lang="en-MY" dirty="0" err="1"/>
              <a:t>haribulan</a:t>
            </a:r>
            <a:r>
              <a:rPr lang="en-MY" dirty="0"/>
              <a:t> </a:t>
            </a:r>
            <a:r>
              <a:rPr lang="en-MY" dirty="0" err="1"/>
              <a:t>bulan</a:t>
            </a:r>
            <a:r>
              <a:rPr lang="en-MY" dirty="0"/>
              <a:t> </a:t>
            </a:r>
            <a:r>
              <a:rPr lang="en-MY" dirty="0" err="1"/>
              <a:t>berikutnya</a:t>
            </a:r>
            <a:r>
              <a:rPr lang="en-MY" dirty="0"/>
              <a:t>.</a:t>
            </a:r>
          </a:p>
          <a:p>
            <a:pPr marL="0" indent="0">
              <a:buNone/>
            </a:pPr>
            <a:endParaRPr lang="en-MY" dirty="0"/>
          </a:p>
          <a:p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mengelakkan</a:t>
            </a:r>
            <a:r>
              <a:rPr lang="en-MY" dirty="0"/>
              <a:t> </a:t>
            </a:r>
            <a:r>
              <a:rPr lang="en-MY" dirty="0" err="1"/>
              <a:t>sebarang</a:t>
            </a:r>
            <a:r>
              <a:rPr lang="en-MY" dirty="0"/>
              <a:t> </a:t>
            </a:r>
            <a:r>
              <a:rPr lang="en-MY" dirty="0" err="1"/>
              <a:t>ketidaksamaan</a:t>
            </a:r>
            <a:r>
              <a:rPr lang="en-MY" dirty="0"/>
              <a:t>, </a:t>
            </a:r>
            <a:r>
              <a:rPr lang="en-MY" dirty="0" err="1"/>
              <a:t>pihak</a:t>
            </a:r>
            <a:r>
              <a:rPr lang="en-MY" dirty="0"/>
              <a:t> </a:t>
            </a:r>
            <a:r>
              <a:rPr lang="en-MY" dirty="0" err="1"/>
              <a:t>Jabatan</a:t>
            </a:r>
            <a:r>
              <a:rPr lang="en-MY" dirty="0"/>
              <a:t>/PTJ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mengemaskini</a:t>
            </a:r>
            <a:r>
              <a:rPr lang="en-MY" dirty="0"/>
              <a:t> </a:t>
            </a:r>
            <a:r>
              <a:rPr lang="en-MY" dirty="0" err="1"/>
              <a:t>rekod</a:t>
            </a:r>
            <a:r>
              <a:rPr lang="en-MY" dirty="0"/>
              <a:t> </a:t>
            </a:r>
            <a:r>
              <a:rPr lang="en-MY" dirty="0" err="1"/>
              <a:t>amanah</a:t>
            </a:r>
            <a:r>
              <a:rPr lang="en-MY" dirty="0"/>
              <a:t> dan deposit </a:t>
            </a:r>
            <a:r>
              <a:rPr lang="en-MY" dirty="0" err="1"/>
              <a:t>secara</a:t>
            </a:r>
            <a:r>
              <a:rPr lang="en-MY" dirty="0"/>
              <a:t> manual </a:t>
            </a:r>
            <a:r>
              <a:rPr lang="en-MY" dirty="0" err="1"/>
              <a:t>sementara</a:t>
            </a:r>
            <a:r>
              <a:rPr lang="en-MY" dirty="0"/>
              <a:t> </a:t>
            </a:r>
            <a:r>
              <a:rPr lang="en-MY" dirty="0" err="1"/>
              <a:t>menunggu</a:t>
            </a:r>
            <a:r>
              <a:rPr lang="en-MY" dirty="0"/>
              <a:t> </a:t>
            </a:r>
            <a:r>
              <a:rPr lang="en-MY" dirty="0" err="1"/>
              <a:t>laporan</a:t>
            </a:r>
            <a:r>
              <a:rPr lang="en-MY" dirty="0"/>
              <a:t> </a:t>
            </a:r>
            <a:r>
              <a:rPr lang="en-MY" dirty="0" err="1"/>
              <a:t>lengkap</a:t>
            </a:r>
            <a:r>
              <a:rPr lang="en-MY" dirty="0"/>
              <a:t> </a:t>
            </a:r>
            <a:r>
              <a:rPr lang="en-MY" dirty="0" err="1"/>
              <a:t>amanah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digunakan</a:t>
            </a:r>
            <a:r>
              <a:rPr lang="en-MY" dirty="0"/>
              <a:t>.  </a:t>
            </a:r>
          </a:p>
          <a:p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1DAA3-E01D-463D-8EC1-6E204907B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81" y="0"/>
            <a:ext cx="556440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0885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B640-9506-41F2-AC67-48DC5E33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95" y="2552700"/>
            <a:ext cx="10018713" cy="1752599"/>
          </a:xfrm>
        </p:spPr>
        <p:txBody>
          <a:bodyPr/>
          <a:lstStyle/>
          <a:p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HAL-HAL LAIN</a:t>
            </a:r>
          </a:p>
        </p:txBody>
      </p:sp>
    </p:spTree>
    <p:extLst>
      <p:ext uri="{BB962C8B-B14F-4D97-AF65-F5344CB8AC3E}">
        <p14:creationId xmlns:p14="http://schemas.microsoft.com/office/powerpoint/2010/main" val="290023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95C-EBC1-430F-90BB-965BF97314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2626" y="394858"/>
            <a:ext cx="4338917" cy="5357831"/>
          </a:xfrm>
        </p:spPr>
        <p:txBody>
          <a:bodyPr>
            <a:normAutofit fontScale="70000" lnSpcReduction="20000"/>
          </a:bodyPr>
          <a:lstStyle/>
          <a:p>
            <a:r>
              <a:rPr lang="en-MY" dirty="0" err="1"/>
              <a:t>Jabatan</a:t>
            </a:r>
            <a:r>
              <a:rPr lang="en-MY" dirty="0"/>
              <a:t>/PTJ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mengunci</a:t>
            </a:r>
            <a:r>
              <a:rPr lang="en-MY" dirty="0"/>
              <a:t> </a:t>
            </a:r>
            <a:r>
              <a:rPr lang="en-MY" dirty="0" err="1"/>
              <a:t>masuk</a:t>
            </a:r>
            <a:r>
              <a:rPr lang="en-MY" dirty="0"/>
              <a:t> No.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agensi</a:t>
            </a:r>
            <a:r>
              <a:rPr lang="en-MY" dirty="0"/>
              <a:t> </a:t>
            </a:r>
            <a:r>
              <a:rPr lang="en-MY" dirty="0" err="1"/>
              <a:t>Penerima</a:t>
            </a:r>
            <a:r>
              <a:rPr lang="en-MY" dirty="0"/>
              <a:t> di </a:t>
            </a:r>
            <a:r>
              <a:rPr lang="en-MY" dirty="0" err="1"/>
              <a:t>permulaan</a:t>
            </a:r>
            <a:r>
              <a:rPr lang="en-MY" dirty="0"/>
              <a:t> </a:t>
            </a:r>
            <a:r>
              <a:rPr lang="en-MY" dirty="0" err="1"/>
              <a:t>perihal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. </a:t>
            </a:r>
          </a:p>
          <a:p>
            <a:pPr marL="0" indent="0">
              <a:buNone/>
            </a:pPr>
            <a:r>
              <a:rPr lang="en-MY" b="1" dirty="0" err="1">
                <a:solidFill>
                  <a:srgbClr val="7030A0"/>
                </a:solidFill>
              </a:rPr>
              <a:t>Contoh</a:t>
            </a:r>
            <a:r>
              <a:rPr lang="en-MY" b="1" dirty="0">
                <a:solidFill>
                  <a:srgbClr val="7030A0"/>
                </a:solidFill>
              </a:rPr>
              <a:t> : 2XXXXXXXXXXX (</a:t>
            </a:r>
            <a:r>
              <a:rPr lang="en-MY" b="1" dirty="0" err="1">
                <a:solidFill>
                  <a:srgbClr val="7030A0"/>
                </a:solidFill>
              </a:rPr>
              <a:t>NO.akaun</a:t>
            </a:r>
            <a:r>
              <a:rPr lang="en-MY" b="1" dirty="0">
                <a:solidFill>
                  <a:srgbClr val="7030A0"/>
                </a:solidFill>
              </a:rPr>
              <a:t> TNB) – </a:t>
            </a:r>
            <a:r>
              <a:rPr lang="en-MY" b="1" dirty="0" err="1">
                <a:solidFill>
                  <a:srgbClr val="7030A0"/>
                </a:solidFill>
              </a:rPr>
              <a:t>Bayaran</a:t>
            </a:r>
            <a:r>
              <a:rPr lang="en-MY" b="1" dirty="0">
                <a:solidFill>
                  <a:srgbClr val="7030A0"/>
                </a:solidFill>
              </a:rPr>
              <a:t> </a:t>
            </a:r>
            <a:r>
              <a:rPr lang="en-MY" b="1" dirty="0" err="1">
                <a:solidFill>
                  <a:srgbClr val="7030A0"/>
                </a:solidFill>
              </a:rPr>
              <a:t>bil</a:t>
            </a:r>
            <a:r>
              <a:rPr lang="en-MY" b="1" dirty="0">
                <a:solidFill>
                  <a:srgbClr val="7030A0"/>
                </a:solidFill>
              </a:rPr>
              <a:t> </a:t>
            </a:r>
            <a:r>
              <a:rPr lang="en-MY" b="1" dirty="0" err="1">
                <a:solidFill>
                  <a:srgbClr val="7030A0"/>
                </a:solidFill>
              </a:rPr>
              <a:t>elektrik</a:t>
            </a:r>
            <a:r>
              <a:rPr lang="en-MY" b="1" dirty="0">
                <a:solidFill>
                  <a:srgbClr val="7030A0"/>
                </a:solidFill>
              </a:rPr>
              <a:t> </a:t>
            </a:r>
            <a:r>
              <a:rPr lang="en-MY" b="1" dirty="0" err="1">
                <a:solidFill>
                  <a:srgbClr val="7030A0"/>
                </a:solidFill>
              </a:rPr>
              <a:t>bagi</a:t>
            </a:r>
            <a:r>
              <a:rPr lang="en-MY" b="1" dirty="0">
                <a:solidFill>
                  <a:srgbClr val="7030A0"/>
                </a:solidFill>
              </a:rPr>
              <a:t> </a:t>
            </a:r>
            <a:r>
              <a:rPr lang="en-MY" b="1" dirty="0" err="1">
                <a:solidFill>
                  <a:srgbClr val="7030A0"/>
                </a:solidFill>
              </a:rPr>
              <a:t>bulan</a:t>
            </a:r>
            <a:r>
              <a:rPr lang="en-MY" b="1" dirty="0">
                <a:solidFill>
                  <a:srgbClr val="7030A0"/>
                </a:solidFill>
              </a:rPr>
              <a:t> xx/2018.</a:t>
            </a:r>
          </a:p>
          <a:p>
            <a:r>
              <a:rPr lang="en-MY" dirty="0" err="1"/>
              <a:t>Seterusnya</a:t>
            </a:r>
            <a:r>
              <a:rPr lang="en-MY" dirty="0"/>
              <a:t> </a:t>
            </a:r>
            <a:r>
              <a:rPr lang="en-MY" dirty="0" err="1"/>
              <a:t>menghantar</a:t>
            </a:r>
            <a:r>
              <a:rPr lang="en-MY" dirty="0"/>
              <a:t> </a:t>
            </a:r>
            <a:r>
              <a:rPr lang="en-MY" dirty="0" err="1"/>
              <a:t>makluman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pembayaran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Tenaga </a:t>
            </a:r>
            <a:r>
              <a:rPr lang="en-MY" dirty="0" err="1"/>
              <a:t>Nasional</a:t>
            </a:r>
            <a:r>
              <a:rPr lang="en-MY" dirty="0"/>
              <a:t> </a:t>
            </a:r>
            <a:r>
              <a:rPr lang="en-MY" dirty="0" err="1"/>
              <a:t>Berhad</a:t>
            </a:r>
            <a:r>
              <a:rPr lang="en-MY" dirty="0"/>
              <a:t> (TNB) dan Telekom Malaysia ™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mengelakkan</a:t>
            </a:r>
            <a:r>
              <a:rPr lang="en-MY" dirty="0"/>
              <a:t>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tertunggak</a:t>
            </a:r>
            <a:r>
              <a:rPr lang="en-MY" dirty="0"/>
              <a:t>.</a:t>
            </a:r>
            <a:r>
              <a:rPr lang="en-MY" b="1" dirty="0"/>
              <a:t> </a:t>
            </a:r>
          </a:p>
          <a:p>
            <a:endParaRPr lang="en-MY" b="1" dirty="0"/>
          </a:p>
          <a:p>
            <a:r>
              <a:rPr lang="en-MY" b="1" dirty="0" err="1"/>
              <a:t>Bayaran</a:t>
            </a:r>
            <a:r>
              <a:rPr lang="en-MY" b="1" dirty="0"/>
              <a:t> </a:t>
            </a:r>
            <a:r>
              <a:rPr lang="en-MY" b="1" dirty="0" err="1"/>
              <a:t>untuk</a:t>
            </a:r>
            <a:r>
              <a:rPr lang="en-MY" b="1" dirty="0"/>
              <a:t> </a:t>
            </a:r>
            <a:r>
              <a:rPr lang="en-MY" b="1" dirty="0" err="1"/>
              <a:t>baucer</a:t>
            </a:r>
            <a:r>
              <a:rPr lang="en-MY" b="1" dirty="0"/>
              <a:t> </a:t>
            </a:r>
            <a:r>
              <a:rPr lang="en-MY" b="1" dirty="0" err="1"/>
              <a:t>gaji</a:t>
            </a:r>
            <a:r>
              <a:rPr lang="en-MY" b="1" dirty="0"/>
              <a:t> </a:t>
            </a:r>
            <a:r>
              <a:rPr lang="en-MY" b="1" dirty="0" err="1"/>
              <a:t>berasingan</a:t>
            </a:r>
            <a:r>
              <a:rPr lang="en-MY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nama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Angkatan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Koperasi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Kebangsaan</a:t>
            </a:r>
            <a:r>
              <a:rPr lang="en-MY" dirty="0">
                <a:solidFill>
                  <a:srgbClr val="FF0000"/>
                </a:solidFill>
              </a:rPr>
              <a:t> Malaysia </a:t>
            </a:r>
            <a:r>
              <a:rPr lang="en-MY" dirty="0" err="1">
                <a:solidFill>
                  <a:srgbClr val="FF0000"/>
                </a:solidFill>
              </a:rPr>
              <a:t>Berhad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potongan</a:t>
            </a:r>
            <a:r>
              <a:rPr lang="en-MY" dirty="0"/>
              <a:t> </a:t>
            </a:r>
            <a:r>
              <a:rPr lang="en-MY" dirty="0" err="1"/>
              <a:t>Angkasa</a:t>
            </a:r>
            <a:r>
              <a:rPr lang="en-MY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MY" dirty="0" err="1"/>
              <a:t>Mencetak</a:t>
            </a:r>
            <a:r>
              <a:rPr lang="en-MY" dirty="0"/>
              <a:t> </a:t>
            </a:r>
            <a:r>
              <a:rPr lang="en-MY" dirty="0" err="1"/>
              <a:t>Makluman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dan </a:t>
            </a:r>
            <a:r>
              <a:rPr lang="en-MY" dirty="0" err="1"/>
              <a:t>dikepilkan</a:t>
            </a:r>
            <a:r>
              <a:rPr lang="en-MY" dirty="0"/>
              <a:t> </a:t>
            </a:r>
            <a:r>
              <a:rPr lang="en-MY" dirty="0" err="1"/>
              <a:t>bersama-sama</a:t>
            </a:r>
            <a:r>
              <a:rPr lang="en-MY" dirty="0"/>
              <a:t> </a:t>
            </a:r>
            <a:r>
              <a:rPr lang="en-MY" dirty="0" err="1"/>
              <a:t>senarai</a:t>
            </a:r>
            <a:r>
              <a:rPr lang="en-MY" dirty="0"/>
              <a:t> </a:t>
            </a:r>
            <a:r>
              <a:rPr lang="en-MY" dirty="0" err="1"/>
              <a:t>potongan</a:t>
            </a:r>
            <a:r>
              <a:rPr lang="en-MY" dirty="0"/>
              <a:t> KWSP </a:t>
            </a:r>
            <a:r>
              <a:rPr lang="en-MY" dirty="0" err="1"/>
              <a:t>sebelum</a:t>
            </a:r>
            <a:r>
              <a:rPr lang="en-MY" dirty="0"/>
              <a:t> </a:t>
            </a:r>
            <a:r>
              <a:rPr lang="en-MY" dirty="0" err="1"/>
              <a:t>menghantar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KWSP.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D4361-A423-400A-8DC1-D96E8EBC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" y="394858"/>
            <a:ext cx="7013986" cy="60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F662-CA57-4C47-84C3-ACABB524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310797"/>
            <a:ext cx="10018713" cy="915575"/>
          </a:xfrm>
        </p:spPr>
        <p:txBody>
          <a:bodyPr>
            <a:normAutofit/>
          </a:bodyPr>
          <a:lstStyle/>
          <a:p>
            <a:r>
              <a:rPr lang="en-M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ARAHAN OPERASI BIL 4/2018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E6EAF-41C3-4C88-AE0E-320BA76DE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7598" y="1226373"/>
            <a:ext cx="8678490" cy="2915322"/>
          </a:xfrm>
        </p:spPr>
        <p:txBody>
          <a:bodyPr>
            <a:normAutofit lnSpcReduction="10000"/>
          </a:bodyPr>
          <a:lstStyle/>
          <a:p>
            <a:r>
              <a:rPr lang="en-MY" b="1" dirty="0"/>
              <a:t>SEMAKAN LAPORAN HARIAN BUKU VOT </a:t>
            </a:r>
          </a:p>
          <a:p>
            <a:pPr>
              <a:buFontTx/>
              <a:buChar char="-"/>
            </a:pPr>
            <a:r>
              <a:rPr lang="en-MY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Mengurus</a:t>
            </a:r>
            <a:endParaRPr lang="en-MY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Tx/>
              <a:buChar char="-"/>
            </a:pPr>
            <a:r>
              <a:rPr lang="en-M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Pembangunan</a:t>
            </a:r>
          </a:p>
          <a:p>
            <a:pPr>
              <a:buFontTx/>
              <a:buChar char="-"/>
            </a:pPr>
            <a:r>
              <a:rPr lang="en-MY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Amanah</a:t>
            </a:r>
            <a:endParaRPr lang="en-MY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Tx/>
              <a:buChar char="-"/>
            </a:pPr>
            <a:r>
              <a:rPr lang="en-M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Deposit </a:t>
            </a:r>
          </a:p>
          <a:p>
            <a:pPr>
              <a:buFontTx/>
              <a:buChar char="-"/>
            </a:pPr>
            <a:r>
              <a:rPr lang="en-MY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Buku</a:t>
            </a:r>
            <a:r>
              <a:rPr lang="en-M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Tunai</a:t>
            </a:r>
            <a:endParaRPr lang="en-MY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4C21B5-A398-4C1D-87FF-A8C5704D35CD}"/>
              </a:ext>
            </a:extLst>
          </p:cNvPr>
          <p:cNvSpPr txBox="1">
            <a:spLocks/>
          </p:cNvSpPr>
          <p:nvPr/>
        </p:nvSpPr>
        <p:spPr>
          <a:xfrm>
            <a:off x="2317619" y="4728763"/>
            <a:ext cx="8678490" cy="1870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Kemaskini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rekod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terimaan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bayaran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akaun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amanah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secara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manual. </a:t>
            </a:r>
          </a:p>
          <a:p>
            <a:pPr>
              <a:buFontTx/>
              <a:buChar char="-"/>
            </a:pP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Kemaskini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rekod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senarai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pendeposit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dari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masa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semasa</a:t>
            </a:r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en-MY" sz="2800" cap="small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665332-7777-4AAD-9699-CC3D696E7D8E}"/>
              </a:ext>
            </a:extLst>
          </p:cNvPr>
          <p:cNvSpPr txBox="1">
            <a:spLocks/>
          </p:cNvSpPr>
          <p:nvPr/>
        </p:nvSpPr>
        <p:spPr>
          <a:xfrm>
            <a:off x="1939308" y="3813188"/>
            <a:ext cx="10018713" cy="915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ARAHAN OPERASI BIL 5/2018</a:t>
            </a:r>
          </a:p>
        </p:txBody>
      </p:sp>
    </p:spTree>
    <p:extLst>
      <p:ext uri="{BB962C8B-B14F-4D97-AF65-F5344CB8AC3E}">
        <p14:creationId xmlns:p14="http://schemas.microsoft.com/office/powerpoint/2010/main" val="142683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7048F-C80D-4C08-9F59-E0E721FC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3" y="321721"/>
            <a:ext cx="5095875" cy="653627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3D52AE-7820-41F2-BEB8-1000F50B37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8373" y="748309"/>
            <a:ext cx="5683622" cy="2883573"/>
          </a:xfrm>
        </p:spPr>
        <p:txBody>
          <a:bodyPr>
            <a:normAutofit/>
          </a:bodyPr>
          <a:lstStyle/>
          <a:p>
            <a:r>
              <a:rPr lang="en-MY" dirty="0" err="1"/>
              <a:t>Jabatan</a:t>
            </a:r>
            <a:r>
              <a:rPr lang="en-MY" dirty="0"/>
              <a:t>/PTJ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mengemaskini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lengkap</a:t>
            </a:r>
            <a:r>
              <a:rPr lang="en-MY" dirty="0"/>
              <a:t> </a:t>
            </a:r>
            <a:r>
              <a:rPr lang="en-MY" dirty="0" err="1"/>
              <a:t>kelab</a:t>
            </a:r>
            <a:r>
              <a:rPr lang="en-MY" dirty="0"/>
              <a:t> dan </a:t>
            </a:r>
            <a:r>
              <a:rPr lang="en-MY" dirty="0" err="1"/>
              <a:t>persatuan</a:t>
            </a:r>
            <a:r>
              <a:rPr lang="en-MY" dirty="0"/>
              <a:t> yang </a:t>
            </a:r>
            <a:r>
              <a:rPr lang="en-MY" dirty="0" err="1"/>
              <a:t>terlibat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potongan</a:t>
            </a:r>
            <a:r>
              <a:rPr lang="en-MY" dirty="0"/>
              <a:t> di </a:t>
            </a:r>
            <a:r>
              <a:rPr lang="en-MY" dirty="0" err="1"/>
              <a:t>Jabatan</a:t>
            </a:r>
            <a:r>
              <a:rPr lang="en-MY" dirty="0"/>
              <a:t>/PTJ </a:t>
            </a:r>
            <a:r>
              <a:rPr lang="en-MY" dirty="0" err="1"/>
              <a:t>masing-masing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66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FFA2-068C-45DD-988D-AACA2610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461" y="2552700"/>
            <a:ext cx="10018713" cy="1752599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MY" sz="60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TERIMA KASIH </a:t>
            </a:r>
          </a:p>
        </p:txBody>
      </p:sp>
    </p:spTree>
    <p:extLst>
      <p:ext uri="{BB962C8B-B14F-4D97-AF65-F5344CB8AC3E}">
        <p14:creationId xmlns:p14="http://schemas.microsoft.com/office/powerpoint/2010/main" val="355711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1BD1B7-10A4-4F9B-867E-F497C47F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923" y="2552700"/>
            <a:ext cx="10018713" cy="1752599"/>
          </a:xfrm>
        </p:spPr>
        <p:txBody>
          <a:bodyPr/>
          <a:lstStyle/>
          <a:p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 MENGURUS &amp; PEMBANGUNAN</a:t>
            </a:r>
          </a:p>
        </p:txBody>
      </p:sp>
    </p:spTree>
    <p:extLst>
      <p:ext uri="{BB962C8B-B14F-4D97-AF65-F5344CB8AC3E}">
        <p14:creationId xmlns:p14="http://schemas.microsoft.com/office/powerpoint/2010/main" val="109689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E57769-F8B5-4CB5-8F25-53DA46BC34DD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389965"/>
            <a:ext cx="5540187" cy="6333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6DACC-3127-462B-BBA0-760B655E98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79576" y="1317811"/>
            <a:ext cx="7512423" cy="462130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46DA25-BB80-498A-9686-0179621A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157" y="657785"/>
            <a:ext cx="6624265" cy="392206"/>
          </a:xfrm>
        </p:spPr>
        <p:txBody>
          <a:bodyPr>
            <a:normAutofit fontScale="90000"/>
          </a:bodyPr>
          <a:lstStyle/>
          <a:p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Bajet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Buku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26EE3A-16C7-4DD0-8934-E139DAB32B67}"/>
              </a:ext>
            </a:extLst>
          </p:cNvPr>
          <p:cNvSpPr txBox="1">
            <a:spLocks/>
          </p:cNvSpPr>
          <p:nvPr/>
        </p:nvSpPr>
        <p:spPr>
          <a:xfrm>
            <a:off x="5567735" y="6269690"/>
            <a:ext cx="6624265" cy="392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Ruangan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merah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</a:t>
            </a:r>
            <a:endParaRPr lang="en-MY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4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6AB3-8B52-4245-B232-A33590DA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018713" cy="1035424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34A75-1469-48A5-B8EE-6FA4F12CFB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6947" y="5233755"/>
            <a:ext cx="10394707" cy="1017252"/>
          </a:xfrm>
        </p:spPr>
        <p:txBody>
          <a:bodyPr/>
          <a:lstStyle/>
          <a:p>
            <a:r>
              <a:rPr lang="en-MY" dirty="0" err="1">
                <a:solidFill>
                  <a:srgbClr val="FF0000"/>
                </a:solidFill>
              </a:rPr>
              <a:t>Kunci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masuk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maklumat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mengikut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jabatan</a:t>
            </a:r>
            <a:r>
              <a:rPr lang="en-MY" dirty="0">
                <a:solidFill>
                  <a:srgbClr val="FF0000"/>
                </a:solidFill>
              </a:rPr>
              <a:t> &amp; PTJ </a:t>
            </a:r>
            <a:r>
              <a:rPr lang="en-MY" dirty="0" err="1">
                <a:solidFill>
                  <a:srgbClr val="FF0000"/>
                </a:solidFill>
              </a:rPr>
              <a:t>masing-masing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6" name="Picture 5" descr="CONTOH">
            <a:extLst>
              <a:ext uri="{FF2B5EF4-FFF2-40B4-BE49-F238E27FC236}">
                <a16:creationId xmlns:a16="http://schemas.microsoft.com/office/drawing/2014/main" id="{8D5F41AC-852D-4022-BFA5-7E0F77FCCF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560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32B510-2BE1-4797-81FB-56B3CFD6C6C8}"/>
              </a:ext>
            </a:extLst>
          </p:cNvPr>
          <p:cNvSpPr/>
          <p:nvPr/>
        </p:nvSpPr>
        <p:spPr>
          <a:xfrm rot="19799222">
            <a:off x="3492168" y="1826902"/>
            <a:ext cx="81151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CONTOH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022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A55905-2683-412F-8DA8-AD06F2A1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64911"/>
            <a:ext cx="10744200" cy="28989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D3D68-D044-4CCF-BE68-806782CEE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" y="0"/>
            <a:ext cx="10877550" cy="37909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E0D12C-84C5-497C-B98B-F756EABAB25A}"/>
              </a:ext>
            </a:extLst>
          </p:cNvPr>
          <p:cNvSpPr/>
          <p:nvPr/>
        </p:nvSpPr>
        <p:spPr>
          <a:xfrm>
            <a:off x="9883588" y="3240741"/>
            <a:ext cx="1016374" cy="55020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EDFE6-1AD5-4D83-9194-53CAF10D1EF8}"/>
              </a:ext>
            </a:extLst>
          </p:cNvPr>
          <p:cNvSpPr/>
          <p:nvPr/>
        </p:nvSpPr>
        <p:spPr>
          <a:xfrm>
            <a:off x="10593481" y="6361581"/>
            <a:ext cx="1016374" cy="55020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5ADFAD-1799-439C-B008-9E8D5D170DCF}"/>
              </a:ext>
            </a:extLst>
          </p:cNvPr>
          <p:cNvSpPr/>
          <p:nvPr/>
        </p:nvSpPr>
        <p:spPr>
          <a:xfrm>
            <a:off x="3724835" y="0"/>
            <a:ext cx="3523130" cy="7395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92BBD-A3AD-4C79-975D-43BAE063B117}"/>
              </a:ext>
            </a:extLst>
          </p:cNvPr>
          <p:cNvSpPr/>
          <p:nvPr/>
        </p:nvSpPr>
        <p:spPr>
          <a:xfrm>
            <a:off x="3904128" y="3864911"/>
            <a:ext cx="5293659" cy="7395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D2BF53-38A4-47D2-AA3F-B1508346EFBA}"/>
              </a:ext>
            </a:extLst>
          </p:cNvPr>
          <p:cNvSpPr/>
          <p:nvPr/>
        </p:nvSpPr>
        <p:spPr>
          <a:xfrm>
            <a:off x="22412" y="2140323"/>
            <a:ext cx="10878671" cy="55020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C07017-567D-4010-9929-25704EDD2BDF}"/>
              </a:ext>
            </a:extLst>
          </p:cNvPr>
          <p:cNvSpPr/>
          <p:nvPr/>
        </p:nvSpPr>
        <p:spPr>
          <a:xfrm>
            <a:off x="1721224" y="5811372"/>
            <a:ext cx="9888632" cy="55020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271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069E-EB11-41D1-997D-7E2FB6C7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58" y="1"/>
            <a:ext cx="10018713" cy="1062318"/>
          </a:xfrm>
        </p:spPr>
        <p:txBody>
          <a:bodyPr/>
          <a:lstStyle/>
          <a:p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TINDAKAN JABATAN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D438-58CE-4A30-8146-479092AF1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0918" y="1492625"/>
            <a:ext cx="10225553" cy="5082988"/>
          </a:xfrm>
        </p:spPr>
        <p:txBody>
          <a:bodyPr>
            <a:normAutofit lnSpcReduction="10000"/>
          </a:bodyPr>
          <a:lstStyle/>
          <a:p>
            <a:r>
              <a:rPr lang="en-MY" dirty="0"/>
              <a:t>SETIAP </a:t>
            </a:r>
            <a:r>
              <a:rPr lang="en-MY" dirty="0" err="1"/>
              <a:t>transaksi</a:t>
            </a:r>
            <a:r>
              <a:rPr lang="en-MY" dirty="0"/>
              <a:t> debit &amp; </a:t>
            </a:r>
            <a:r>
              <a:rPr lang="en-MY" dirty="0" err="1"/>
              <a:t>kredit</a:t>
            </a:r>
            <a:r>
              <a:rPr lang="en-MY" dirty="0"/>
              <a:t> BETUL.</a:t>
            </a:r>
          </a:p>
          <a:p>
            <a:r>
              <a:rPr lang="en-MY" dirty="0"/>
              <a:t> </a:t>
            </a:r>
            <a:r>
              <a:rPr lang="en-MY" dirty="0" err="1"/>
              <a:t>Penggunaan</a:t>
            </a:r>
            <a:r>
              <a:rPr lang="en-MY" dirty="0"/>
              <a:t> </a:t>
            </a:r>
            <a:r>
              <a:rPr lang="en-MY" b="1" dirty="0">
                <a:solidFill>
                  <a:srgbClr val="FF0000"/>
                </a:solidFill>
              </a:rPr>
              <a:t>VOT DANA </a:t>
            </a:r>
            <a:r>
              <a:rPr lang="en-MY" dirty="0"/>
              <a:t>dan </a:t>
            </a:r>
            <a:r>
              <a:rPr lang="en-MY" b="1" dirty="0">
                <a:solidFill>
                  <a:srgbClr val="FF0000"/>
                </a:solidFill>
              </a:rPr>
              <a:t>KOD AKAUN </a:t>
            </a:r>
            <a:r>
              <a:rPr lang="en-MY" dirty="0"/>
              <a:t>yang </a:t>
            </a:r>
            <a:r>
              <a:rPr lang="en-MY" dirty="0" err="1"/>
              <a:t>betul</a:t>
            </a:r>
            <a:r>
              <a:rPr lang="en-MY" dirty="0"/>
              <a:t>.</a:t>
            </a:r>
          </a:p>
          <a:p>
            <a:r>
              <a:rPr lang="en-MY" dirty="0" err="1"/>
              <a:t>Terimaan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balik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b="1" u="sng" dirty="0" err="1"/>
              <a:t>belanja</a:t>
            </a:r>
            <a:r>
              <a:rPr lang="en-MY" b="1" u="sng" dirty="0"/>
              <a:t> </a:t>
            </a:r>
            <a:r>
              <a:rPr lang="en-MY" b="1" u="sng" dirty="0" err="1"/>
              <a:t>tahun</a:t>
            </a:r>
            <a:r>
              <a:rPr lang="en-MY" b="1" u="sng" dirty="0"/>
              <a:t> </a:t>
            </a:r>
            <a:r>
              <a:rPr lang="en-MY" b="1" u="sng" dirty="0" err="1"/>
              <a:t>lepas</a:t>
            </a:r>
            <a:r>
              <a:rPr lang="en-MY" b="1" u="sng" dirty="0"/>
              <a:t> </a:t>
            </a:r>
            <a:r>
              <a:rPr lang="en-MY" dirty="0" err="1"/>
              <a:t>perlu</a:t>
            </a:r>
            <a:r>
              <a:rPr lang="en-MY" dirty="0"/>
              <a:t> di </a:t>
            </a:r>
            <a:r>
              <a:rPr lang="en-MY" dirty="0" err="1"/>
              <a:t>buat</a:t>
            </a:r>
            <a:r>
              <a:rPr lang="en-MY" dirty="0"/>
              <a:t> </a:t>
            </a:r>
            <a:r>
              <a:rPr lang="en-MY" dirty="0" err="1"/>
              <a:t>penyata</a:t>
            </a:r>
            <a:r>
              <a:rPr lang="en-MY" dirty="0"/>
              <a:t> </a:t>
            </a:r>
            <a:r>
              <a:rPr lang="en-MY" dirty="0" err="1"/>
              <a:t>pemungut</a:t>
            </a:r>
            <a:r>
              <a:rPr lang="en-MY" dirty="0"/>
              <a:t> </a:t>
            </a:r>
            <a:r>
              <a:rPr lang="en-MY" dirty="0" err="1"/>
              <a:t>masuk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b="1" u="sng" dirty="0" err="1"/>
              <a:t>hasil</a:t>
            </a:r>
            <a:r>
              <a:rPr lang="en-MY" dirty="0"/>
              <a:t>. </a:t>
            </a:r>
          </a:p>
          <a:p>
            <a:pPr marL="0" indent="0">
              <a:buNone/>
            </a:pPr>
            <a:r>
              <a:rPr lang="en-MY" dirty="0">
                <a:solidFill>
                  <a:srgbClr val="7030A0"/>
                </a:solidFill>
              </a:rPr>
              <a:t>(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G001 / H0181101 - </a:t>
            </a:r>
            <a:r>
              <a:rPr lang="fi-FI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TERIMAAN BALIK BAYARAN TAHUN -TAHUN LALU)</a:t>
            </a:r>
          </a:p>
          <a:p>
            <a:pPr marL="0" indent="0">
              <a:buNone/>
            </a:pPr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dirty="0"/>
              <a:t>Terimaan bayaran balik untuk </a:t>
            </a:r>
            <a:r>
              <a:rPr lang="fi-F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belanja tahun semasa </a:t>
            </a:r>
            <a:r>
              <a:rPr lang="fi-FI" dirty="0"/>
              <a:t>perlu di buat penyata pemungut masuk ke </a:t>
            </a:r>
            <a:r>
              <a:rPr lang="fi-F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VOT.</a:t>
            </a:r>
            <a:endParaRPr lang="en-MY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dana : BXX</a:t>
            </a:r>
          </a:p>
          <a:p>
            <a:pPr marL="0" indent="0">
              <a:buNone/>
            </a:pP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Akaun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Rujuk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semula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akaun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digunakan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ketika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baucer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bayaran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disediakan</a:t>
            </a:r>
            <a:r>
              <a:rPr lang="en-MY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9339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2BF227-91BB-48B0-8FCE-B2E500B1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11" y="2552700"/>
            <a:ext cx="10018713" cy="175259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AKAUN AMANAH &amp; DEPOSIT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58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68A06-B21D-48C2-9B80-50A6C715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18" y="76200"/>
            <a:ext cx="10018713" cy="1402976"/>
          </a:xfrm>
        </p:spPr>
        <p:txBody>
          <a:bodyPr>
            <a:normAutofit fontScale="90000"/>
          </a:bodyPr>
          <a:lstStyle/>
          <a:p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Lejar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&gt;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Penyata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Kewangan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lejar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&gt;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Akruan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Buku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Akaun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Amanah</a:t>
            </a:r>
            <a:endParaRPr lang="en-MY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49110-6386-434A-A76A-CBDC7D29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7" y="1171575"/>
            <a:ext cx="4513363" cy="5610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44F7B2-AB87-4AEA-9E1F-A5ACD6781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92" y="1745593"/>
            <a:ext cx="7123281" cy="42061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D21C4E3-078A-492B-9312-40A1A98D1A32}"/>
              </a:ext>
            </a:extLst>
          </p:cNvPr>
          <p:cNvSpPr txBox="1">
            <a:spLocks/>
          </p:cNvSpPr>
          <p:nvPr/>
        </p:nvSpPr>
        <p:spPr>
          <a:xfrm>
            <a:off x="4967099" y="6218144"/>
            <a:ext cx="6624265" cy="392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Ruangan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merah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MY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MY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</a:t>
            </a:r>
            <a:endParaRPr lang="en-MY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454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2116</TotalTime>
  <Words>428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Parallax</vt:lpstr>
      <vt:lpstr>TAKLIMAT SEMAKAN LAPORAN iSPEKS</vt:lpstr>
      <vt:lpstr>ARAHAN OPERASI BIL 4/2018</vt:lpstr>
      <vt:lpstr>VOT MENGURUS &amp; PEMBANGUNAN</vt:lpstr>
      <vt:lpstr>Bajet &gt; Laporan &gt; Laporan Harian Buku Vot </vt:lpstr>
      <vt:lpstr>PowerPoint Presentation</vt:lpstr>
      <vt:lpstr>PowerPoint Presentation</vt:lpstr>
      <vt:lpstr>TINDAKAN JABATAN</vt:lpstr>
      <vt:lpstr>AKAUN AMANAH &amp; DEPOSIT</vt:lpstr>
      <vt:lpstr>Lejar AM &gt; Laporan dan Penyata Kewangan &gt; Laporan lejar Am &gt; Akruan &gt; Laporan Buku Akaun Amanah</vt:lpstr>
      <vt:lpstr>PowerPoint Presentation</vt:lpstr>
      <vt:lpstr>AMANAH AWAM, AMANAH KERAJAAN &amp; DEPOSIT</vt:lpstr>
      <vt:lpstr>BUKU TUNAI TERIMAAN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HAL-HAL LAIN</vt:lpstr>
      <vt:lpstr>PowerPoint Presentation</vt:lpstr>
      <vt:lpstr>PowerPoint Presentation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PejabatKewanganKedah</dc:creator>
  <cp:lastModifiedBy>PejabatKewanganKedah</cp:lastModifiedBy>
  <cp:revision>39</cp:revision>
  <cp:lastPrinted>2018-06-05T01:04:53Z</cp:lastPrinted>
  <dcterms:created xsi:type="dcterms:W3CDTF">2018-06-03T00:56:29Z</dcterms:created>
  <dcterms:modified xsi:type="dcterms:W3CDTF">2018-06-06T00:32:46Z</dcterms:modified>
</cp:coreProperties>
</file>